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66" r:id="rId3"/>
    <p:sldId id="258" r:id="rId4"/>
    <p:sldId id="256" r:id="rId5"/>
    <p:sldId id="262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8" autoAdjust="0"/>
  </p:normalViewPr>
  <p:slideViewPr>
    <p:cSldViewPr>
      <p:cViewPr>
        <p:scale>
          <a:sx n="70" d="100"/>
          <a:sy n="70" d="100"/>
        </p:scale>
        <p:origin x="-5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4E9706-38F2-4A03-B3CB-6FE2EF023711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D651E5-BBAA-4A89-A3F6-D422D0F0F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56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Students agreed that it was a fairy tale. Then, I mentioned that a fairy tale is a category of literature. What do we call categories in literature?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These are just videos on genres. My 7</a:t>
            </a:r>
            <a:r>
              <a:rPr lang="en-US" baseline="30000" smtClean="0"/>
              <a:t>th</a:t>
            </a:r>
            <a:r>
              <a:rPr lang="en-US" smtClean="0"/>
              <a:t> graders watched them. My 9</a:t>
            </a:r>
            <a:r>
              <a:rPr lang="en-US" baseline="30000" smtClean="0"/>
              <a:t>th</a:t>
            </a:r>
            <a:r>
              <a:rPr lang="en-US" smtClean="0"/>
              <a:t> graders didn’t need to.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Once upon a time…happily ever after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Good guy/bad guy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Princess/Prince Charming/Castle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Fairy Godmother/Witches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Animals help/talk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Love is in the air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3 little pigs, 3 godmothers in </a:t>
            </a:r>
            <a:r>
              <a:rPr lang="en-US" i="1" smtClean="0"/>
              <a:t>Sleeping Beauty</a:t>
            </a:r>
            <a:r>
              <a:rPr lang="en-US" smtClean="0"/>
              <a:t>, 7 dwarves. Numbers represent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C2EA-3A9E-468C-852E-D46EFE15EF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 noted that this was for authenticity. He wanted to make it feel like a classic fairy tale.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 had them list examples of fantasy works.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BBEE29C6-D7E3-48AE-9C26-C53D6F33A814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89AF59F9-7DA1-434A-8747-A7963FDD8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6475B-F70A-49BB-B59A-318C6DA6FDEA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32A2-5419-4B3E-B297-BA6CBB8B1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4C86-5D4F-4CC3-A535-85FF2C3FC81D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B2402-D2BF-47C6-B728-495778378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0CBF-23F3-41E8-A905-7F81F74300C1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D5E1-27AA-40AB-848C-89F33AF02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5CD9-79A3-49D9-973C-2160538AC3F7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F5798E4D-E8CC-4799-9EF1-E7278FFA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2B1E-CF89-4B1B-8C3B-E8322E907CE5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76968-F3C1-43AD-A425-D97B35BB2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FA71-2336-4C4A-A9AF-3AF08E69140A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4AD2-A194-4516-BD4F-097D3947A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3B15-EB0F-4049-BC5B-F1F839997DD1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B094C-1CFA-43C3-92C5-0808AF585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80EA0-2552-421B-9BBB-C781E23DD600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23-58AE-48DC-937C-E2F32BCCF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5C214-1C13-465F-ABE4-A45E6E049F2A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AC34-E563-41BD-9375-3DC6A81FA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11D6-6EE1-46A4-9CDC-225D2723DE70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DFA4F-67DF-4178-8ABC-938FDC4D8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C6707FCE-B8D8-4C42-936B-1E2BD4F63EEF}" type="datetimeFigureOut">
              <a:rPr lang="en-US"/>
              <a:pPr>
                <a:defRPr/>
              </a:pPr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5BD5E5B6-9D1C-4F7E-A65B-87457C61B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68" r:id="rId5"/>
    <p:sldLayoutId id="2147483674" r:id="rId6"/>
    <p:sldLayoutId id="2147483675" r:id="rId7"/>
    <p:sldLayoutId id="2147483669" r:id="rId8"/>
    <p:sldLayoutId id="2147483670" r:id="rId9"/>
    <p:sldLayoutId id="2147483671" r:id="rId10"/>
    <p:sldLayoutId id="214748367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png"/><Relationship Id="rId1" Type="http://schemas.openxmlformats.org/officeDocument/2006/relationships/video" Target="NULL" TargetMode="External"/><Relationship Id="rId2" Type="http://schemas.microsoft.com/office/2007/relationships/media" Target="NUL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DhUmn4IZ78" TargetMode="External"/><Relationship Id="rId4" Type="http://schemas.openxmlformats.org/officeDocument/2006/relationships/hyperlink" Target="http://www.youtube.com/watch?v=3DwRqKoJaL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jump.com/mrcollie/.../The%20Princess%20Bride.ppt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type of story is this?</a:t>
            </a:r>
            <a:endParaRPr lang="en-US" dirty="0"/>
          </a:p>
        </p:txBody>
      </p:sp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612900" y="1752600"/>
            <a:ext cx="699293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52600" y="1371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What are the characteristics of a fairy tale?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143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Videos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www.youtube.com/watch?v=vDhUmn4IZ78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hlinkClick r:id="rId4"/>
              </a:rPr>
              <a:t>http://www.youtube.com/watch?v=3DwRqKoJaLg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850" y="3554412"/>
            <a:ext cx="7162800" cy="2743201"/>
          </a:xfrm>
        </p:spPr>
        <p:txBody>
          <a:bodyPr numCol="2"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Beginning/Ending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Characters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Royalty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Magic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Animals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Love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Conflict/Resolution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3s and 7s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286000" y="2057400"/>
            <a:ext cx="6553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1800"/>
              </a:spcBef>
              <a:buClr>
                <a:srgbClr val="8FCB17"/>
              </a:buClr>
              <a:buSzPct val="80000"/>
              <a:buFont typeface="Wingdings" pitchFamily="2" charset="2"/>
              <a:buChar char=""/>
            </a:pPr>
            <a:r>
              <a:rPr lang="en-US" sz="2800" i="1">
                <a:solidFill>
                  <a:srgbClr val="000000"/>
                </a:solidFill>
                <a:latin typeface="Calibri" pitchFamily="34" charset="0"/>
              </a:rPr>
              <a:t>The Princess Bride</a:t>
            </a:r>
            <a:r>
              <a:rPr lang="en-US" sz="28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mimics</a:t>
            </a:r>
            <a:r>
              <a:rPr lang="en-US" sz="2800">
                <a:solidFill>
                  <a:srgbClr val="000000"/>
                </a:solidFill>
                <a:latin typeface="Calibri" pitchFamily="34" charset="0"/>
              </a:rPr>
              <a:t> a </a:t>
            </a:r>
            <a:r>
              <a:rPr lang="en-US" sz="2800" b="1" u="sng">
                <a:solidFill>
                  <a:srgbClr val="000000"/>
                </a:solidFill>
                <a:latin typeface="Calibri" pitchFamily="34" charset="0"/>
              </a:rPr>
              <a:t>fairy tale</a:t>
            </a:r>
            <a:r>
              <a:rPr lang="en-US" sz="2800">
                <a:solidFill>
                  <a:srgbClr val="000000"/>
                </a:solidFill>
                <a:latin typeface="Calibri" pitchFamily="34" charset="0"/>
              </a:rPr>
              <a:t> by having with common </a:t>
            </a:r>
            <a:r>
              <a:rPr lang="en-US" sz="2800" b="1" u="sng">
                <a:solidFill>
                  <a:srgbClr val="000000"/>
                </a:solidFill>
                <a:latin typeface="Calibri" pitchFamily="34" charset="0"/>
              </a:rPr>
              <a:t>archetypes (universal symbols)</a:t>
            </a:r>
          </a:p>
        </p:txBody>
      </p:sp>
      <p:pic>
        <p:nvPicPr>
          <p:cNvPr id="19460" name="Picture 4" descr="http://twistedhumor.tripod.com/princess/villai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1828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2895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“Inconceivable!”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410200" y="2057400"/>
            <a:ext cx="1295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514600" y="579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o"/>
            </a:pPr>
            <a:r>
              <a:rPr lang="en-US" b="1"/>
              <a:t>    </a:t>
            </a:r>
            <a:r>
              <a:rPr lang="en-US" sz="2400">
                <a:latin typeface="Calibri" pitchFamily="34" charset="0"/>
              </a:rPr>
              <a:t>A Hero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6570722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“As you wish.”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648200"/>
            <a:ext cx="73152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Princess Bride: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 S. Morgenstern's Classic Tale of True Love and High Adventure (The 'Good Parts' Version)</a:t>
            </a:r>
            <a:br>
              <a:rPr lang="en-US" sz="2400" dirty="0" smtClean="0"/>
            </a:br>
            <a:r>
              <a:rPr lang="en-US" sz="3200" dirty="0" smtClean="0"/>
              <a:t>by William Goldman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609600" y="6477000"/>
            <a:ext cx="800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Original presentation downloaded from </a:t>
            </a:r>
            <a:r>
              <a:rPr lang="en-US" sz="1000" i="1">
                <a:latin typeface="Calibri" pitchFamily="34" charset="0"/>
                <a:hlinkClick r:id="rId3"/>
              </a:rPr>
              <a:t>https://www.classjump.com/mrcollie/.../The%20Princess%20Bride.ppt</a:t>
            </a:r>
            <a:r>
              <a:rPr lang="en-US" sz="1000" i="1">
                <a:latin typeface="Calibri" pitchFamily="34" charset="0"/>
              </a:rPr>
              <a:t>. Modified for class use by Deb Salter.</a:t>
            </a:r>
            <a:endParaRPr lang="en-US" sz="1000">
              <a:latin typeface="Calibri" pitchFamily="34" charset="0"/>
            </a:endParaRPr>
          </a:p>
        </p:txBody>
      </p:sp>
      <p:pic>
        <p:nvPicPr>
          <p:cNvPr id="21508" name="Picture 2" descr="http://omahanightlife.com/images/1/media/2010/05/21/princess-br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0"/>
            <a:ext cx="73152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6200" y="5257800"/>
            <a:ext cx="1997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Why would he pretend that it was written by someone else?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04800" y="5257800"/>
            <a:ext cx="152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Author’s 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819400"/>
            <a:ext cx="6248400" cy="38401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Born August 12, 1931, in Highland Park, 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Novelist, playwright, and screenwriter.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Has won two Academy Awards: for writing </a:t>
            </a:r>
            <a:r>
              <a:rPr lang="en-US" i="1" dirty="0" smtClean="0"/>
              <a:t>Butch Cassidy and the Sundance Kid</a:t>
            </a:r>
            <a:r>
              <a:rPr lang="en-US" dirty="0" smtClean="0"/>
              <a:t>, and for adapting the screenplay of </a:t>
            </a:r>
            <a:r>
              <a:rPr lang="en-US" i="1" dirty="0" smtClean="0"/>
              <a:t>All the President's Men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 has also written or consulted on </a:t>
            </a:r>
            <a:r>
              <a:rPr lang="en-US" i="1" dirty="0" smtClean="0"/>
              <a:t>The </a:t>
            </a:r>
            <a:r>
              <a:rPr lang="en-US" i="1" dirty="0" err="1" smtClean="0"/>
              <a:t>Stepford</a:t>
            </a:r>
            <a:r>
              <a:rPr lang="en-US" i="1" dirty="0" smtClean="0"/>
              <a:t> Wives,</a:t>
            </a:r>
            <a:r>
              <a:rPr lang="en-US" dirty="0" smtClean="0"/>
              <a:t> </a:t>
            </a:r>
            <a:r>
              <a:rPr lang="en-US" i="1" dirty="0" smtClean="0"/>
              <a:t>Misery</a:t>
            </a:r>
            <a:r>
              <a:rPr lang="en-US" dirty="0" smtClean="0"/>
              <a:t>, </a:t>
            </a:r>
            <a:r>
              <a:rPr lang="en-US" i="1" dirty="0" smtClean="0"/>
              <a:t>Chaplin</a:t>
            </a:r>
            <a:r>
              <a:rPr lang="en-US" dirty="0" smtClean="0"/>
              <a:t>, </a:t>
            </a:r>
            <a:r>
              <a:rPr lang="en-US" i="1" dirty="0" smtClean="0"/>
              <a:t>Good Will Hunting</a:t>
            </a:r>
            <a:r>
              <a:rPr lang="en-US" dirty="0" smtClean="0"/>
              <a:t>, and many other movies, as well as fiction, non-fiction, and children’s books.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Currently lives in New York City.</a:t>
            </a:r>
          </a:p>
        </p:txBody>
      </p:sp>
      <p:sp>
        <p:nvSpPr>
          <p:cNvPr id="22531" name="AutoShape 2" descr="http://www.guidetoliteraryagents.com/blog/content/binary/goldman_william.jpg"/>
          <p:cNvSpPr>
            <a:spLocks noChangeAspect="1" noChangeArrowheads="1"/>
          </p:cNvSpPr>
          <p:nvPr/>
        </p:nvSpPr>
        <p:spPr bwMode="auto">
          <a:xfrm>
            <a:off x="155575" y="-1119188"/>
            <a:ext cx="2295525" cy="233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2" name="AutoShape 4" descr="http://www.guidetoliteraryagents.com/blog/content/binary/goldman_william.jpg"/>
          <p:cNvSpPr>
            <a:spLocks noChangeAspect="1" noChangeArrowheads="1"/>
          </p:cNvSpPr>
          <p:nvPr/>
        </p:nvSpPr>
        <p:spPr bwMode="auto">
          <a:xfrm>
            <a:off x="63500" y="-136525"/>
            <a:ext cx="22955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3" name="AutoShape 6" descr="data:image/jpg;base64,/9j/4AAQSkZJRgABAQAAAQABAAD/2wCEAAkGBhQSEBUUEhQUFRUSFRgUFBUUGBUXFBUUFRYVFBQUFBUXHCYeFxkjGRgUHy8gIycpLCwsFR4xNTAqNSYrLCkBCQoKDQwNFAwMDSkYFBgpKSkpKSkpKSkpKSkpKSkpKSkpKSkpKSkpKSkpKSkpKSkpKSkpKSkpKSkpKSkpKSkpKf/AABEIAMQAwAMBIgACEQEDEQH/xAAcAAACAgMBAQAAAAAAAAAAAAABAgAGAwQFBwj/xAA7EAABAwIDBgQEBQMDBQEAAAABAAIRAyEEEjEFBkFRYXEigZGxBxOh8BQywdHhI0LxYnKCFVJTkqIW/8QAFwEBAQEBAAAAAAAAAAAAAAAAAAECA//EABYRAQEBAAAAAAAAAAAAAAAAAAABEf/aAAwDAQACEQMRAD8A8rIHJDKOSg0HYeyi5KXIOShYEVFQMg5Jco5J0CgXIOShaOSKiAZAplCdjZXSwmxs0S6CeEE9uPP9UHKyhTKFaae6TXCS8Ntz7mYI7df0x/8A5DMDkrMJ1DXQ23OT20QVoAIQOS6+O3ZrUhL2EDgdQZJiCNRY+i5bmEGCNECZRyRACKkKgQFAEYUQHKFCwKBMEQuQKZRyTIKKGUckQ0ckwTcD2PsgXgOw9ghCeLDsPZKoAgUUEAQRQKCLLSoF2n3xWErd2dTc54YySXGBzlBv7P2eXOytFxq7oOJ6BXzYu6rC0D5daq/X83yqQvNnWJtccFo7GbRwzSXQ8tjhJc+TaG3MEHl+ouGz9uurG1Kq1oaWiKjWgm5nKGEA6XBPUKwaWJ2BTmDhqjHf9zHzxAPMREyLmyynd5mUksEwHEx+dp1INwYMnjoJXeqmo8f3CREnKeBiCBYiYm3PVcDG7PxHiDXEXDmi/hcBqw8JiDM6kKji7a2IKbIpGA6zqZPhJMNlgJvci7Sqnidjtqjw+F7YlhnNERaddD6et6w+13saW4qkSDrGrXcS0gXkHT9DauY+ux1UniXTPPjBIsTp/wCxUoouJwxYYcIIsRxEc+R/YrArhvdsKq1rHkHK8BwOouJgngbRbWJ4qoOEIIggigIKMoIIGlQIIoGTcD2PslCYaHsfYqCRYdh7IJosOw9kqBSgmSlAEEZQRUhWfdyKVKrWOrQGUyNC988NYi3qVX6OGzMJkCCBfqu7s19mMP8Aa8Ei18rSAT5oLdulu7LQ597zfmeI1XpOzdntgQLfYVU3arSyOFr2tP14H0VzwL4aPRaiOnQwgjRY8Rgxy1W1SrW6JalX+FpFe2ts1lQQ4cIHdeebwbogGWnoJ5+USvTMeeup8lUNvV/F2It3nh5LNVzds4TNg6M3JZDgLiGSJIidREaaLyvauEyVCBpNu3qfdes7SYRhT+b+o4m/9pIF9LTGvGQV51vBTd8sF0HKYkRedLjX+VKK8FFFEBUAUUhQFFBFAQmGh7H2ShOND2PsioNB2HslKcCw7D2SkIFURhAoFKBRhBBs4AuLg0EAOIac2lyBJ7c1ZRgQHNcBA8WXTQCQef8AlVSjULTI+/2Vp2BiA9jS4y4OsOTARAPSSfuIC8bu1GiBmgmBFpFhqOWvqr5s2s0jLInlPReVUGGk8Gkx1So9wOUTIECQ64trccV1cI7FRIwzqQB/8uacxdoxxPIGzh+bnZaR6vTiEKj+umq4GxMfUqUpeMhaJLTr5zpxVb3k2hiKtQU6TXmwPhJygRPicBExeB05q6izbTxbQfzD14qnbZM5u8z1It9FwMPtKXAF9WTAh7i05iJ8GZvHUgQfOy67sC5jT8xwcHAFp1sIuCefXkpqtLeXExh6YzSHXb/py2dB6RH/ABHNeebU2makA3DeOkk6n2W9t7aj60kgBjYa0NdoGkxI4kzfv2XBJWVCUUEZQSEVEQgCYIQigiyDQ9j7JE40PY+yAg2HYeyVMBYdh7IFAqWExQhApQRKCAEK47O2c2nVwzqZMVabnPnwzZpEH6W5qnrqYHadVz6LM0ik17WdARe/kPRB7tgMIytTh35dAZI4atI81tnA0aLS9xLiySDUe50CMo1N7cOqpeyNvmnTgjxEloB5ixJjgF1cdt1rcPnDTVIPjBiSDN4PI8AtajqYJ+enWM/sARFuibAYFtZsgua+3ibHAAAlplp00K1d2tpUnYUlrgAR4hIER04LBu/tlhe5rCZbmLnXym8AA6HXhyQdGtu69x/qupvaIIhh+YIiPE5xaD1hVrfh7aNEmwhuURNxcDj3v18lZMVt4BjwTJbZ3Y6OHOR+vIrzHfnbXzaTQ2ILi7uNfScvolFX2xsZ1Bjc9/mEkHsAHCe5PouQu5vRt1uIcwUwQ2m2L8XcT7LNuZszCYio6liXVmPdHynUgDpJcCIM29AFlVdUXpe2/hM0Upwbqj3tJcRWBb8xpAhtOGgAgzrrPCL0DaWyK2HcG16bqbiMwDhqNJEa3SxGqFFAjCKiIUARAQGE4Fj2PslATcD/ALT7FAwFh2HslTA2HYeyUqAJUSoQqFhAhR7gNSsD8Ty+qDK5wGqWhjMr2kcD/laxQAVwe5bBwbKwzQHAPeDzio0PYR5Fq5uIxVWniX4Z9AmWl9MtdJqMaJlukkaEarm/DbeKMrXHgKTvqaTh/wDTfsK37z0WuLc+gMhwOUtJgS12o1HqVRU/+hguNqlMGSWuY4EwYdHYwCevVd/CbUw9Fgph+Q/lAMgzw7krsYLC4ot8GLLxpH9E1L6guLJ5XXHZsumK5dimGpVBsa/jceQAPh4DQBETbGBlrnGQPl+LkZdp6T6qm727Mr1MxpUnGmzTKP7QG3aOOh0V22ltJlbE0sMI/qOzVIiMrDMW4B0N8zyV/rbLpOYBkFhAPLz4Jmj502buLi6r2NLWUw+PFUcAGgiZcBfTgvZt1th4fZ2HhpaXRNWuYl7hPhaeDRe3DvK7mN3bpPYGgZTpLbE91Vd6vhu6vTDGVi0ZvEWg3EXaWBwDv4VRZdgbz4fGz+HqOcWgOfEwJ0Bm02NgvPvihg/nYY1D+ai8ntJDKze0mm8f7j1XT+GG6j8Diq7HVJD2ggFhEgEiSbw6TpeRHlsb5YTPTxNLUk52jQEFobU01vEqVXhrUVks13iYJBuCXASDcESsorUzrTP/ABeQOkBwKyrr4zBsZgKD2gZ6/wAzOSJP9N4iDwsYtyHSOCFY94arPweEbTdPgdma4y8ElpJENaMmbMBqZa7oq6Agibgex9kEw0PY+yBm6DsPYJSE40HYJVAhWrWxPBvr+ymMrXyjhr+y1wtQMFCjCBQKoUxEIcCqN/ZGLdTJc3hqOd5HoQCvY9n7Qp47DhrnQ57IJ4kT7zK8SwNfK++hsV18PtKpQqHI4gfmAGk/p/CiL1tHZVfZzhWpVDUpgjMJMgfsIXoWysXSx2HBkZsshwjMCRqF5C/4iVHUi1zWmRB19Yv7rV3O31fhsRFvl1DdvAGdR9U0XjdzdupR2hUfWeyoR4WFk2ZrefykzBHTlr6NhcRZwv4SPqJsqXhto5sRIjxjMO8WknVd7ZWMmo8TeBbkOUfRWCzUXSPL7joo8Q3h/lJRfA+7p6ht9/RaRyBUDMWCbZqLwZ/0uYR5Rm9F5Jvpv241XOpmBlNMDqYL3Ec9B5dFePiftb8Nhw9tnucWDTjTe2fqvAcVXzO4wLD3nzMlZWMzsWaj3udq5xeY08RJMeqYLUomHD0W2s1TfMMRJjgOV5soEAogYFNNj2PskTgWPY+yBmmw7D2QcYBPK6LdB2HsseJMMKg5kpglTtcthx/ChNuqmVQt8uCgVvI+SUjgmddQoMZC2PxOZt9Rx5rAQlCoaUJRN0IQXfcXectrNbUMwIbrrcAg8DderbI8VTMDY+sGI+gn9l4Lu5gzUxDA3gc3kNdF7rsBuUcJGotAF/LW/kkRbaLxHfh0utgvgXj74rTwjwY46crR1XA35225jWUqRh9Ww5tbaTHmB3VR5p8Y95xXxAosMsozJGhcbH0j6lecAq7b57tGm2kT+d2cuFybDNy6FUyrSLSQRBH7So0UGFvrnrfClBRlRQKApxoex9ikCcGx7H2QM3Qdh7LBi/yeYWdug7D2WLEDwFQc5OG2QcEAtBwYRLpTscOPqkcyf4RSOKgQcgERAlhMgVVQIygrFuZu9+Iq5nCWU4mZhzjo3txPkiLLuBsLIBUdZzxNxoNR5xf0Xo2Aw7s2kiTEwTzHtz5SuZszBZXZYNrk8e3Lh5R62uhhLcABNpjXnARG5TflaJN78h7LxXev4gN/6hUcxgqNpwxjs0CW3J0P93srZv8AbxmjRqZTbLDeZcbXuqVuBsChiT/XpipMmSXA21kg/coNDG76Pr1qT3Q3K4Alkuc1hhpIBH5onvMclx95sZTq1g6k0tHyqbXZnF5ztblcSSBGgERaF6Xjvh7hshDGlhJgauAgwYJE8lQN69gNoBuUWEhx4G8iDxUFchbtE+EenotKFtYU2PdKrOooooCE7RY9j7LGE7TY9j7KB26DsPZYcYfD3KzN0HYeyw4pkt7XVGjKISohUZaf6rI5o5eawErKxwjVAlRkLCVnqQsLggCBRQVGSlRLnBrbkmAOq9k3N2OKNFoi/E83HUjr9NFR9xtgmo75kTeG8h1HMr2LZtEiGk6AaGSZ59EK6WCpRpHW0cIg3/Ra+0toRla0nM8wRGgvmI4CBK3K9UU2F3KDJE3v9/5VZq44CtUq1JLabJB4NBuemtlUea/E3ac1hRaZDLu/3aD9Vn+GdcgkDg6Y8lTdrY81q1So7V7i71Ngu1uHjMmIPWPeFkewVqniIMeIjta09Oo6Kpb7bGL2u7drRa3SAu3iXxUpRJBc49iGjieZ481zd7Nrso4d2d0uMhrZuXchHIwZ69lR484X7LPhhYrA4ye6zYU8PNRWdFQqKApuB7H2Spxoex9lAzdB2HsopwHYeyk3Qc19ie590iyVR4j3KRaDAFZaV5tKxNTtJmyAvH+FicFkn/KR6KREBQBOAgsG6m8n4Z4D5NMmfCYcw/8Ac3hykQdLcj7xsisHUmPa4GQDMghzTcGxiSOPP0XzUHff3orRujv7VwZLD46DyS5hElpM3ZOl9Rx+qsqV7Bt/EyHMabwIgaukFoPMa/cqi/EPawoUPlsPirCHcwJJI6XK7Ltv06zfm03ZgXAgnjw011PHSF5bvjtL5uJdGjJaO8+I+sojhlZcJi3U3h7DDhof3WFBGlvPxJrfLDfl08w0d4vaYVbx20X1nZqji53Xh0A4BaoKiiJKbNySpmBUbFGtNjr7rMtRhuPdbkLNETcD2PsgAidD2KgebDsPZKFBoOw9kFRqYkeIrEU9Z0uJSKiBZm6LE0pkEm/RK5tysthf06oMZOup9xe6AUx9EXCOfRRhufX+EXPsQZ6FRWMISo5KVRmw2OfTMscWzrGh781rudJ6lQoKiSoFIRCCKKKQiIndpCQIhRRW83RalESfqtoFKhwUzz4T2SSo8+E9lBgdiSgcSUFFQkIQoogkIyooqGeLNPME/Uj9Ehdbz/e6Kiilz3T57KKIELkFFFRHNUhRRAFFFEQcqBUUUATQooqGY+E/zj0UUUB/EHoj+IPRRRQf/9k="/>
          <p:cNvSpPr>
            <a:spLocks noChangeAspect="1" noChangeArrowheads="1"/>
          </p:cNvSpPr>
          <p:nvPr/>
        </p:nvSpPr>
        <p:spPr bwMode="auto">
          <a:xfrm>
            <a:off x="155575" y="-776288"/>
            <a:ext cx="1600200" cy="162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4" name="AutoShape 8" descr="data:image/jpg;base64,/9j/4AAQSkZJRgABAQAAAQABAAD/2wCEAAkGBhQSEBUUEhQUFRUSFRgUFBUUGBUXFBUUFRYVFBQUFBUXHCYeFxkjGRgUHy8gIycpLCwsFR4xNTAqNSYrLCkBCQoKDQwNFAwMDSkYFBgpKSkpKSkpKSkpKSkpKSkpKSkpKSkpKSkpKSkpKSkpKSkpKSkpKSkpKSkpKSkpKSkpKf/AABEIAMQAwAMBIgACEQEDEQH/xAAcAAACAgMBAQAAAAAAAAAAAAABAgAGAwQFBwj/xAA7EAABAwIDBgQEBQMDBQEAAAABAAIRAyEEEjEFBkFRYXEigZGxBxOh8BQywdHhI0LxYnKCFVJTkqIW/8QAFwEBAQEBAAAAAAAAAAAAAAAAAAECA//EABYRAQEBAAAAAAAAAAAAAAAAAAABEf/aAAwDAQACEQMRAD8A8rIHJDKOSg0HYeyi5KXIOShYEVFQMg5Jco5J0CgXIOShaOSKiAZAplCdjZXSwmxs0S6CeEE9uPP9UHKyhTKFaae6TXCS8Ntz7mYI7df0x/8A5DMDkrMJ1DXQ23OT20QVoAIQOS6+O3ZrUhL2EDgdQZJiCNRY+i5bmEGCNECZRyRACKkKgQFAEYUQHKFCwKBMEQuQKZRyTIKKGUckQ0ckwTcD2PsgXgOw9ghCeLDsPZKoAgUUEAQRQKCLLSoF2n3xWErd2dTc54YySXGBzlBv7P2eXOytFxq7oOJ6BXzYu6rC0D5daq/X83yqQvNnWJtccFo7GbRwzSXQ8tjhJc+TaG3MEHl+ouGz9uurG1Kq1oaWiKjWgm5nKGEA6XBPUKwaWJ2BTmDhqjHf9zHzxAPMREyLmyynd5mUksEwHEx+dp1INwYMnjoJXeqmo8f3CREnKeBiCBYiYm3PVcDG7PxHiDXEXDmi/hcBqw8JiDM6kKji7a2IKbIpGA6zqZPhJMNlgJvci7Sqnidjtqjw+F7YlhnNERaddD6et6w+13saW4qkSDrGrXcS0gXkHT9DauY+ux1UniXTPPjBIsTp/wCxUoouJwxYYcIIsRxEc+R/YrArhvdsKq1rHkHK8BwOouJgngbRbWJ4qoOEIIggigIKMoIIGlQIIoGTcD2PslCYaHsfYqCRYdh7IJosOw9kqBSgmSlAEEZQRUhWfdyKVKrWOrQGUyNC988NYi3qVX6OGzMJkCCBfqu7s19mMP8Aa8Ei18rSAT5oLdulu7LQ597zfmeI1XpOzdntgQLfYVU3arSyOFr2tP14H0VzwL4aPRaiOnQwgjRY8Rgxy1W1SrW6JalX+FpFe2ts1lQQ4cIHdeebwbogGWnoJ5+USvTMeeup8lUNvV/F2It3nh5LNVzds4TNg6M3JZDgLiGSJIidREaaLyvauEyVCBpNu3qfdes7SYRhT+b+o4m/9pIF9LTGvGQV51vBTd8sF0HKYkRedLjX+VKK8FFFEBUAUUhQFFBFAQmGh7H2ShOND2PsioNB2HslKcCw7D2SkIFURhAoFKBRhBBs4AuLg0EAOIac2lyBJ7c1ZRgQHNcBA8WXTQCQef8AlVSjULTI+/2Vp2BiA9jS4y4OsOTARAPSSfuIC8bu1GiBmgmBFpFhqOWvqr5s2s0jLInlPReVUGGk8Gkx1So9wOUTIECQ64trccV1cI7FRIwzqQB/8uacxdoxxPIGzh+bnZaR6vTiEKj+umq4GxMfUqUpeMhaJLTr5zpxVb3k2hiKtQU6TXmwPhJygRPicBExeB05q6izbTxbQfzD14qnbZM5u8z1It9FwMPtKXAF9WTAh7i05iJ8GZvHUgQfOy67sC5jT8xwcHAFp1sIuCefXkpqtLeXExh6YzSHXb/py2dB6RH/ABHNeebU2makA3DeOkk6n2W9t7aj60kgBjYa0NdoGkxI4kzfv2XBJWVCUUEZQSEVEQgCYIQigiyDQ9j7JE40PY+yAg2HYeyVMBYdh7IFAqWExQhApQRKCAEK47O2c2nVwzqZMVabnPnwzZpEH6W5qnrqYHadVz6LM0ik17WdARe/kPRB7tgMIytTh35dAZI4atI81tnA0aLS9xLiySDUe50CMo1N7cOqpeyNvmnTgjxEloB5ixJjgF1cdt1rcPnDTVIPjBiSDN4PI8AtajqYJ+enWM/sARFuibAYFtZsgua+3ibHAAAlplp00K1d2tpUnYUlrgAR4hIER04LBu/tlhe5rCZbmLnXym8AA6HXhyQdGtu69x/qupvaIIhh+YIiPE5xaD1hVrfh7aNEmwhuURNxcDj3v18lZMVt4BjwTJbZ3Y6OHOR+vIrzHfnbXzaTQ2ILi7uNfScvolFX2xsZ1Bjc9/mEkHsAHCe5PouQu5vRt1uIcwUwQ2m2L8XcT7LNuZszCYio6liXVmPdHynUgDpJcCIM29AFlVdUXpe2/hM0Upwbqj3tJcRWBb8xpAhtOGgAgzrrPCL0DaWyK2HcG16bqbiMwDhqNJEa3SxGqFFAjCKiIUARAQGE4Fj2PslATcD/ALT7FAwFh2HslTA2HYeyUqAJUSoQqFhAhR7gNSsD8Ty+qDK5wGqWhjMr2kcD/laxQAVwe5bBwbKwzQHAPeDzio0PYR5Fq5uIxVWniX4Z9AmWl9MtdJqMaJlukkaEarm/DbeKMrXHgKTvqaTh/wDTfsK37z0WuLc+gMhwOUtJgS12o1HqVRU/+hguNqlMGSWuY4EwYdHYwCevVd/CbUw9Fgph+Q/lAMgzw7krsYLC4ot8GLLxpH9E1L6guLJ5XXHZsumK5dimGpVBsa/jceQAPh4DQBETbGBlrnGQPl+LkZdp6T6qm727Mr1MxpUnGmzTKP7QG3aOOh0V22ltJlbE0sMI/qOzVIiMrDMW4B0N8zyV/rbLpOYBkFhAPLz4Jmj502buLi6r2NLWUw+PFUcAGgiZcBfTgvZt1th4fZ2HhpaXRNWuYl7hPhaeDRe3DvK7mN3bpPYGgZTpLbE91Vd6vhu6vTDGVi0ZvEWg3EXaWBwDv4VRZdgbz4fGz+HqOcWgOfEwJ0Bm02NgvPvihg/nYY1D+ai8ntJDKze0mm8f7j1XT+GG6j8Diq7HVJD2ggFhEgEiSbw6TpeRHlsb5YTPTxNLUk52jQEFobU01vEqVXhrUVks13iYJBuCXASDcESsorUzrTP/ABeQOkBwKyrr4zBsZgKD2gZ6/wAzOSJP9N4iDwsYtyHSOCFY94arPweEbTdPgdma4y8ElpJENaMmbMBqZa7oq6Agibgex9kEw0PY+yBm6DsPYJSE40HYJVAhWrWxPBvr+ymMrXyjhr+y1wtQMFCjCBQKoUxEIcCqN/ZGLdTJc3hqOd5HoQCvY9n7Qp47DhrnQ57IJ4kT7zK8SwNfK++hsV18PtKpQqHI4gfmAGk/p/CiL1tHZVfZzhWpVDUpgjMJMgfsIXoWysXSx2HBkZsshwjMCRqF5C/4iVHUi1zWmRB19Yv7rV3O31fhsRFvl1DdvAGdR9U0XjdzdupR2hUfWeyoR4WFk2ZrefykzBHTlr6NhcRZwv4SPqJsqXhto5sRIjxjMO8WknVd7ZWMmo8TeBbkOUfRWCzUXSPL7joo8Q3h/lJRfA+7p6ht9/RaRyBUDMWCbZqLwZ/0uYR5Rm9F5Jvpv241XOpmBlNMDqYL3Ec9B5dFePiftb8Nhw9tnucWDTjTe2fqvAcVXzO4wLD3nzMlZWMzsWaj3udq5xeY08RJMeqYLUomHD0W2s1TfMMRJjgOV5soEAogYFNNj2PskTgWPY+yBmmw7D2QcYBPK6LdB2HsseJMMKg5kpglTtcthx/ChNuqmVQt8uCgVvI+SUjgmddQoMZC2PxOZt9Rx5rAQlCoaUJRN0IQXfcXectrNbUMwIbrrcAg8DderbI8VTMDY+sGI+gn9l4Lu5gzUxDA3gc3kNdF7rsBuUcJGotAF/LW/kkRbaLxHfh0utgvgXj74rTwjwY46crR1XA35225jWUqRh9Ww5tbaTHmB3VR5p8Y95xXxAosMsozJGhcbH0j6lecAq7b57tGm2kT+d2cuFybDNy6FUyrSLSQRBH7So0UGFvrnrfClBRlRQKApxoex9ikCcGx7H2QM3Qdh7LBi/yeYWdug7D2WLEDwFQc5OG2QcEAtBwYRLpTscOPqkcyf4RSOKgQcgERAlhMgVVQIygrFuZu9+Iq5nCWU4mZhzjo3txPkiLLuBsLIBUdZzxNxoNR5xf0Xo2Aw7s2kiTEwTzHtz5SuZszBZXZYNrk8e3Lh5R62uhhLcABNpjXnARG5TflaJN78h7LxXev4gN/6hUcxgqNpwxjs0CW3J0P93srZv8AbxmjRqZTbLDeZcbXuqVuBsChiT/XpipMmSXA21kg/coNDG76Pr1qT3Q3K4Alkuc1hhpIBH5onvMclx95sZTq1g6k0tHyqbXZnF5ztblcSSBGgERaF6Xjvh7hshDGlhJgauAgwYJE8lQN69gNoBuUWEhx4G8iDxUFchbtE+EenotKFtYU2PdKrOooooCE7RY9j7LGE7TY9j7KB26DsPZYcYfD3KzN0HYeyw4pkt7XVGjKISohUZaf6rI5o5eawErKxwjVAlRkLCVnqQsLggCBRQVGSlRLnBrbkmAOq9k3N2OKNFoi/E83HUjr9NFR9xtgmo75kTeG8h1HMr2LZtEiGk6AaGSZ59EK6WCpRpHW0cIg3/Ra+0toRla0nM8wRGgvmI4CBK3K9UU2F3KDJE3v9/5VZq44CtUq1JLabJB4NBuemtlUea/E3ac1hRaZDLu/3aD9Vn+GdcgkDg6Y8lTdrY81q1So7V7i71Ngu1uHjMmIPWPeFkewVqniIMeIjta09Oo6Kpb7bGL2u7drRa3SAu3iXxUpRJBc49iGjieZ481zd7Nrso4d2d0uMhrZuXchHIwZ69lR484X7LPhhYrA4ye6zYU8PNRWdFQqKApuB7H2Spxoex9lAzdB2HsopwHYeyk3Qc19ie590iyVR4j3KRaDAFZaV5tKxNTtJmyAvH+FicFkn/KR6KREBQBOAgsG6m8n4Z4D5NMmfCYcw/8Ac3hykQdLcj7xsisHUmPa4GQDMghzTcGxiSOPP0XzUHff3orRujv7VwZLD46DyS5hElpM3ZOl9Rx+qsqV7Bt/EyHMabwIgaukFoPMa/cqi/EPawoUPlsPirCHcwJJI6XK7Ltv06zfm03ZgXAgnjw011PHSF5bvjtL5uJdGjJaO8+I+sojhlZcJi3U3h7DDhof3WFBGlvPxJrfLDfl08w0d4vaYVbx20X1nZqji53Xh0A4BaoKiiJKbNySpmBUbFGtNjr7rMtRhuPdbkLNETcD2PsgAidD2KgebDsPZKFBoOw9kFRqYkeIrEU9Z0uJSKiBZm6LE0pkEm/RK5tysthf06oMZOup9xe6AUx9EXCOfRRhufX+EXPsQZ6FRWMISo5KVRmw2OfTMscWzrGh781rudJ6lQoKiSoFIRCCKKKQiIndpCQIhRRW83RalESfqtoFKhwUzz4T2SSo8+E9lBgdiSgcSUFFQkIQoogkIyooqGeLNPME/Uj9Ehdbz/e6Kiilz3T57KKIELkFFFRHNUhRRAFFFEQcqBUUUATQooqGY+E/zj0UUUB/EHoj+IPRRRQf/9k="/>
          <p:cNvSpPr>
            <a:spLocks noChangeAspect="1" noChangeArrowheads="1"/>
          </p:cNvSpPr>
          <p:nvPr/>
        </p:nvSpPr>
        <p:spPr bwMode="auto">
          <a:xfrm>
            <a:off x="155575" y="-776288"/>
            <a:ext cx="1600200" cy="162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2535" name="Picture 10" descr="http://t0.gstatic.com/images?q=tbn:ANd9GcSegfFuhRpACNCSyHy2Gc8MlUe3cPd4OAc-fD5Lr5U90JbJpbs&amp;t=1&amp;usg=__Dhw5pZPEecLUMCLOq4lE1OCwKqo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18288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28800" y="1676400"/>
            <a:ext cx="62484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small" spc="200" dirty="0">
                <a:latin typeface="+mj-lt"/>
                <a:ea typeface="+mj-ea"/>
                <a:cs typeface="+mj-cs"/>
              </a:rPr>
              <a:t>William Goldman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4495800"/>
            <a:ext cx="1828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“This is my favorite book in all the world, though I have never read it.”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0"/>
            <a:ext cx="6705600" cy="2286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i="1" dirty="0" smtClean="0"/>
              <a:t>The Princess Bride</a:t>
            </a:r>
            <a:r>
              <a:rPr lang="en-US" sz="3200" dirty="0" smtClean="0"/>
              <a:t> is considered to be a </a:t>
            </a:r>
            <a:r>
              <a:rPr lang="en-US" sz="3200" b="1" u="sng" dirty="0" smtClean="0"/>
              <a:t>classic.</a:t>
            </a:r>
            <a:endParaRPr lang="en-US" sz="3200" i="1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“A work of literature that is widely held to be one of the greatest creations within a given literary tradition.”</a:t>
            </a:r>
            <a:endParaRPr lang="en-US" sz="3200" dirty="0" smtClean="0"/>
          </a:p>
        </p:txBody>
      </p:sp>
      <p:pic>
        <p:nvPicPr>
          <p:cNvPr id="23555" name="Picture 2" descr="http://www.northportlandneighborhood.net/sentinel/files/image/the-princess-br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958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00400" y="6211888"/>
            <a:ext cx="3276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“This is true love - you think this happens every day?”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http://images.fanpop.com/images/image_uploads/Miracle-Max-and-His-Wife-the-princess-bride-53260_600_3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546600"/>
            <a:ext cx="41910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828800" y="59436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>
                <a:latin typeface="Calibri" pitchFamily="34" charset="0"/>
              </a:rPr>
              <a:t>                       “You rush a miracle man, you get rotten miracles.”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248400" cy="3840163"/>
          </a:xfrm>
        </p:spPr>
        <p:txBody>
          <a:bodyPr/>
          <a:lstStyle/>
          <a:p>
            <a:pPr eaLnBrk="1" hangingPunct="1"/>
            <a:r>
              <a:rPr lang="en-US" sz="3200" i="1" smtClean="0"/>
              <a:t>The Princess Bride</a:t>
            </a:r>
            <a:r>
              <a:rPr lang="en-US" sz="3200" smtClean="0"/>
              <a:t> is a </a:t>
            </a:r>
            <a:r>
              <a:rPr lang="en-US" sz="3200" b="1" u="sng" smtClean="0"/>
              <a:t>fantasy</a:t>
            </a:r>
            <a:r>
              <a:rPr lang="en-US" sz="3200" smtClean="0"/>
              <a:t>.</a:t>
            </a:r>
          </a:p>
          <a:p>
            <a:pPr lvl="1" eaLnBrk="1" hangingPunct="1"/>
            <a:r>
              <a:rPr lang="en-US" sz="2800" smtClean="0"/>
              <a:t>“A literary work that contains highly unrealistic elements and takes place in a non-existent and unreal world.”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Literary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Preface</a:t>
            </a:r>
            <a:r>
              <a:rPr lang="en-US" smtClean="0"/>
              <a:t>:  a statement made at the beginning of a literary work, often by way of introduction</a:t>
            </a:r>
            <a:endParaRPr lang="en-US" b="1" u="sng" smtClean="0"/>
          </a:p>
          <a:p>
            <a:pPr eaLnBrk="1" hangingPunct="1"/>
            <a:r>
              <a:rPr lang="en-US" b="1" u="sng" smtClean="0"/>
              <a:t>Author Intrusion</a:t>
            </a:r>
            <a:r>
              <a:rPr lang="en-US" smtClean="0"/>
              <a:t>:  narrative technique where the narrator interrupts the plot/story to share their opinion as to what is happening in the story</a:t>
            </a:r>
          </a:p>
          <a:p>
            <a:pPr eaLnBrk="1" hangingPunct="1"/>
            <a:r>
              <a:rPr lang="en-US" b="1" u="sng" smtClean="0"/>
              <a:t>Satire</a:t>
            </a:r>
            <a:r>
              <a:rPr lang="en-US" smtClean="0"/>
              <a:t>: A work that uses humor, wit, and/or ridicule to point out the weaknesses in human nature and institutions and thereby provokes change</a:t>
            </a:r>
            <a:endParaRPr lang="en-US" sz="800" b="1" smtClean="0"/>
          </a:p>
        </p:txBody>
      </p:sp>
      <p:pic>
        <p:nvPicPr>
          <p:cNvPr id="25603" name="Picture 2" descr="http://www.rankopedia.com/CandidatePix/769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196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27432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b="1">
                <a:latin typeface="Calibri" pitchFamily="34" charset="0"/>
              </a:rPr>
              <a:t>“Hello.  My name is Inigo Montoya.  You killed my father.  Prepare to die!”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Narrative Structure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3840163"/>
          </a:xfrm>
        </p:spPr>
        <p:txBody>
          <a:bodyPr/>
          <a:lstStyle/>
          <a:p>
            <a:pPr eaLnBrk="1" hangingPunct="1"/>
            <a:r>
              <a:rPr lang="en-US" i="1" smtClean="0"/>
              <a:t>The Princess Bride </a:t>
            </a:r>
            <a:r>
              <a:rPr lang="en-US" smtClean="0"/>
              <a:t>is a </a:t>
            </a:r>
            <a:r>
              <a:rPr lang="en-US" b="1" u="sng" smtClean="0"/>
              <a:t>frame narrative.</a:t>
            </a:r>
          </a:p>
          <a:p>
            <a:pPr lvl="1" eaLnBrk="1" hangingPunct="1"/>
            <a:r>
              <a:rPr lang="en-US" smtClean="0"/>
              <a:t>Story-telling structure wherein the main story contains one or more secondary stories. A character from the main story often becomes the narrator of the secondary story.</a:t>
            </a:r>
          </a:p>
        </p:txBody>
      </p:sp>
      <p:sp>
        <p:nvSpPr>
          <p:cNvPr id="6" name="Frame 5"/>
          <p:cNvSpPr/>
          <p:nvPr/>
        </p:nvSpPr>
        <p:spPr>
          <a:xfrm>
            <a:off x="3886200" y="4114800"/>
            <a:ext cx="3733800" cy="2590800"/>
          </a:xfrm>
          <a:prstGeom prst="frame">
            <a:avLst>
              <a:gd name="adj1" fmla="val 21005"/>
            </a:avLst>
          </a:prstGeom>
          <a:ln w="76200"/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  <a:softEdge rad="127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733800" y="41148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1800"/>
              </a:spcBef>
              <a:buClr>
                <a:schemeClr val="accent2"/>
              </a:buClr>
              <a:buSzPct val="80000"/>
            </a:pPr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Main story (outer frame)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48006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Secondary story/stories</a:t>
            </a:r>
          </a:p>
          <a:p>
            <a:pPr algn="ctr"/>
            <a:r>
              <a:rPr lang="en-US">
                <a:latin typeface="Calibri" pitchFamily="34" charset="0"/>
              </a:rPr>
              <a:t>(inner frame)</a:t>
            </a:r>
          </a:p>
        </p:txBody>
      </p:sp>
      <p:pic>
        <p:nvPicPr>
          <p:cNvPr id="26630" name="Picture 6" descr="http://www.empireonline.com/images/features/chick-flicks-for-guys/princess-bride.jpg"/>
          <p:cNvPicPr>
            <a:picLocks noChangeAspect="1" noChangeArrowheads="1"/>
          </p:cNvPicPr>
          <p:nvPr/>
        </p:nvPicPr>
        <p:blipFill>
          <a:blip r:embed="rId2"/>
          <a:srcRect l="15625" r="17709"/>
          <a:stretch>
            <a:fillRect/>
          </a:stretch>
        </p:blipFill>
        <p:spPr bwMode="auto">
          <a:xfrm>
            <a:off x="0" y="2057400"/>
            <a:ext cx="182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0" y="5103813"/>
            <a:ext cx="1828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“Why won't my </a:t>
            </a:r>
            <a:br>
              <a:rPr lang="en-US" b="1">
                <a:latin typeface="Calibri" pitchFamily="34" charset="0"/>
              </a:rPr>
            </a:br>
            <a:r>
              <a:rPr lang="en-US" b="1">
                <a:latin typeface="Calibri" pitchFamily="34" charset="0"/>
              </a:rPr>
              <a:t>arms move?”</a:t>
            </a:r>
          </a:p>
          <a:p>
            <a:r>
              <a:rPr lang="en-US" b="1">
                <a:latin typeface="Calibri" pitchFamily="34" charset="0"/>
              </a:rPr>
              <a:t> </a:t>
            </a:r>
            <a:br>
              <a:rPr lang="en-US" b="1">
                <a:latin typeface="Calibri" pitchFamily="34" charset="0"/>
              </a:rPr>
            </a:br>
            <a:r>
              <a:rPr lang="en-US" b="1">
                <a:latin typeface="Calibri" pitchFamily="34" charset="0"/>
              </a:rPr>
              <a:t>“You've been </a:t>
            </a:r>
          </a:p>
          <a:p>
            <a:r>
              <a:rPr lang="en-US" b="1">
                <a:latin typeface="Calibri" pitchFamily="34" charset="0"/>
              </a:rPr>
              <a:t>mostly-dead </a:t>
            </a:r>
          </a:p>
          <a:p>
            <a:r>
              <a:rPr lang="en-US" b="1">
                <a:latin typeface="Calibri" pitchFamily="34" charset="0"/>
              </a:rPr>
              <a:t>all day.”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4343400"/>
            <a:ext cx="18288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Examples of frame narratives: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Canterbury Tales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Arabian Nights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1737</TotalTime>
  <Words>624</Words>
  <Application>Microsoft Macintosh PowerPoint</Application>
  <PresentationFormat>On-screen Show (4:3)</PresentationFormat>
  <Paragraphs>67</Paragraphs>
  <Slides>9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</vt:lpstr>
      <vt:lpstr>What type of story is this?</vt:lpstr>
      <vt:lpstr>PowerPoint Presentation</vt:lpstr>
      <vt:lpstr>Background Information</vt:lpstr>
      <vt:lpstr>The Princess Bride:  S. Morgenstern's Classic Tale of True Love and High Adventure (The 'Good Parts' Version) by William Goldman </vt:lpstr>
      <vt:lpstr>Author’s Biography</vt:lpstr>
      <vt:lpstr>Background Information</vt:lpstr>
      <vt:lpstr>Background Information</vt:lpstr>
      <vt:lpstr>Literary Techniques </vt:lpstr>
      <vt:lpstr>Narrative Structure</vt:lpstr>
    </vt:vector>
  </TitlesOfParts>
  <Company>MASD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ecomly</dc:creator>
  <cp:lastModifiedBy>Stephanie Taylor</cp:lastModifiedBy>
  <cp:revision>84</cp:revision>
  <dcterms:created xsi:type="dcterms:W3CDTF">2009-10-30T17:49:21Z</dcterms:created>
  <dcterms:modified xsi:type="dcterms:W3CDTF">2016-09-30T15:13:23Z</dcterms:modified>
</cp:coreProperties>
</file>